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華康細黑體" panose="020B0309000000000000" pitchFamily="49" charset="-12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30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099792"/>
            <a:ext cx="6236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教師精神健康與教學動機</a:t>
            </a:r>
            <a:endParaRPr lang="en-US" sz="4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1" y="5601613"/>
            <a:ext cx="6978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20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</a:rPr>
              <a:t>香港青年協會總幹事徐小曼</a:t>
            </a:r>
            <a:endParaRPr lang="en-US" sz="20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0AC0684-B672-B03B-C918-68D3B99E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53" t="-1" r="25600" b="-412"/>
          <a:stretch>
            <a:fillRect/>
          </a:stretch>
        </p:blipFill>
        <p:spPr>
          <a:xfrm>
            <a:off x="7942521" y="0"/>
            <a:ext cx="6687878" cy="8263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r="11932"/>
          <a:stretch>
            <a:fillRect/>
          </a:stretch>
        </p:blipFill>
        <p:spPr>
          <a:xfrm>
            <a:off x="0" y="0"/>
            <a:ext cx="4831773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3241" y="6592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中學教師現況</a:t>
            </a:r>
            <a:endParaRPr lang="en-US" sz="4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620623" y="3296136"/>
            <a:ext cx="23298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80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23</a:t>
            </a:r>
            <a:r>
              <a:rPr lang="en-US" sz="66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節</a:t>
            </a:r>
            <a:endParaRPr lang="en-US" sz="80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620623" y="4475450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平均每週授課節數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739288" y="3207525"/>
            <a:ext cx="23298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80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35%</a:t>
            </a:r>
            <a:endParaRPr lang="en-US" sz="80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739288" y="4386839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超時工作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739288" y="4877258"/>
            <a:ext cx="23298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每週工作超過60小時</a:t>
            </a:r>
            <a:endParaRPr lang="en-US" sz="20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857953" y="3218855"/>
            <a:ext cx="2329815" cy="895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050"/>
              </a:lnSpc>
              <a:buNone/>
            </a:pPr>
            <a:r>
              <a:rPr lang="en-US" sz="80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15%</a:t>
            </a:r>
            <a:endParaRPr lang="en-US" sz="80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857953" y="4398169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嚴重超時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857953" y="4888588"/>
            <a:ext cx="23298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每週工作70小時或以上</a:t>
            </a:r>
            <a:endParaRPr lang="en-US" sz="20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218694" y="4689266"/>
            <a:ext cx="755642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060373" y="7302055"/>
            <a:ext cx="9362209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資料來源: </a:t>
            </a:r>
            <a:r>
              <a:rPr lang="en-US" sz="14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香港青年協會青年創研庫</a:t>
            </a:r>
            <a:r>
              <a:rPr lang="en-US" sz="1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，《支援教師應對教學新挑戰》，2021年4月19日 (354名中學教師接受問卷調查)</a:t>
            </a:r>
            <a:endParaRPr lang="en-US" sz="1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624323D-9A9A-90A9-D08D-7B82BF2B06A2}"/>
              </a:ext>
            </a:extLst>
          </p:cNvPr>
          <p:cNvSpPr/>
          <p:nvPr/>
        </p:nvSpPr>
        <p:spPr>
          <a:xfrm>
            <a:off x="12610206" y="7733733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6860" y="524755"/>
            <a:ext cx="4263628" cy="532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4800" dirty="0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期望改變</a:t>
            </a:r>
            <a:endParaRPr lang="en-US" sz="33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88939" y="2418852"/>
            <a:ext cx="1552218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66.4%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80" y="1630182"/>
            <a:ext cx="1892975" cy="1892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86138" y="3736278"/>
            <a:ext cx="2558177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刪減行政工作時間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38912" y="2418852"/>
            <a:ext cx="1552218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57.6%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53" y="1630182"/>
            <a:ext cx="1892975" cy="1892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249233" y="3736278"/>
            <a:ext cx="2131814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減少會議時間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0799207" y="3736278"/>
            <a:ext cx="2131814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endParaRPr lang="en-US" sz="16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96688" y="4105015"/>
            <a:ext cx="4336852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endParaRPr lang="en-US" sz="13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988939" y="5635444"/>
            <a:ext cx="1552218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61.3%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80" y="4846774"/>
            <a:ext cx="1892975" cy="18929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99260" y="6952871"/>
            <a:ext cx="2131814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50"/>
              </a:lnSpc>
            </a:pPr>
            <a:r>
              <a:rPr lang="en-US" sz="24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增加師生相處時間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6538912" y="5635444"/>
            <a:ext cx="1552218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57.8%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653" y="4846774"/>
            <a:ext cx="1892975" cy="1892975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6249233" y="6952871"/>
            <a:ext cx="2131814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增加備課時間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1088886" y="5635444"/>
            <a:ext cx="1552218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50.6%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8627" y="4846774"/>
            <a:ext cx="1892975" cy="1892975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0799207" y="6952871"/>
            <a:ext cx="2131814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增加上課時間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2" name="Text 14"/>
          <p:cNvSpPr/>
          <p:nvPr/>
        </p:nvSpPr>
        <p:spPr>
          <a:xfrm>
            <a:off x="9696688" y="7321607"/>
            <a:ext cx="4336852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endParaRPr lang="en-US" sz="13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B45E862-E5F3-0A5E-8ED2-4D8981499EED}"/>
              </a:ext>
            </a:extLst>
          </p:cNvPr>
          <p:cNvSpPr/>
          <p:nvPr/>
        </p:nvSpPr>
        <p:spPr>
          <a:xfrm>
            <a:off x="12610206" y="7759816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A68D3052-3990-F0D3-7657-8188EA6C548D}"/>
              </a:ext>
            </a:extLst>
          </p:cNvPr>
          <p:cNvSpPr/>
          <p:nvPr/>
        </p:nvSpPr>
        <p:spPr>
          <a:xfrm>
            <a:off x="596860" y="7635943"/>
            <a:ext cx="10864313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資料來源: </a:t>
            </a:r>
            <a:r>
              <a:rPr lang="en-US" sz="14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香港青年協會青年創研庫</a:t>
            </a:r>
            <a:r>
              <a:rPr lang="en-US" sz="1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，《支援教師應對教學新挑戰》，2021年4月19日 (354名中學教師接受問卷調查)</a:t>
            </a:r>
            <a:endParaRPr lang="en-US" sz="1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78" y="614601"/>
            <a:ext cx="5587841" cy="698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endParaRPr lang="en-US" sz="43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04" y="1759982"/>
            <a:ext cx="1616869" cy="12877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621276" y="2367082"/>
            <a:ext cx="314206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810352" y="2276323"/>
            <a:ext cx="5586413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在課堂內容加入創新元素和培育學生全人發展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10353" y="2466737"/>
            <a:ext cx="5586413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42713" y="3060383"/>
            <a:ext cx="8879443" cy="15240"/>
          </a:xfrm>
          <a:prstGeom prst="roundRect">
            <a:avLst>
              <a:gd name="adj" fmla="val 219997"/>
            </a:avLst>
          </a:prstGeom>
          <a:solidFill>
            <a:srgbClr val="FFE3C3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70" y="3103602"/>
            <a:ext cx="3233737" cy="12877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621276" y="2787253"/>
            <a:ext cx="314206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5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56.5%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89260" y="3566372"/>
            <a:ext cx="1675924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照顧</a:t>
            </a:r>
            <a:r>
              <a:rPr lang="zh-TW" alt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學生的</a:t>
            </a: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學習差異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618787" y="3810357"/>
            <a:ext cx="1675924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451147" y="4404003"/>
            <a:ext cx="8071009" cy="15240"/>
          </a:xfrm>
          <a:prstGeom prst="roundRect">
            <a:avLst>
              <a:gd name="adj" fmla="val 219997"/>
            </a:avLst>
          </a:prstGeom>
          <a:solidFill>
            <a:srgbClr val="FFC890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135" y="4447223"/>
            <a:ext cx="4850606" cy="12877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621276" y="4894659"/>
            <a:ext cx="314206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950"/>
              </a:lnSpc>
            </a:pPr>
            <a:r>
              <a:rPr lang="en-US" sz="2450" dirty="0">
                <a:solidFill>
                  <a:srgbClr val="000000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65.8%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427222" y="4897312"/>
            <a:ext cx="1675924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推行小班教學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427222" y="5153978"/>
            <a:ext cx="1675924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259582" y="5747623"/>
            <a:ext cx="7262574" cy="15240"/>
          </a:xfrm>
          <a:prstGeom prst="roundRect">
            <a:avLst>
              <a:gd name="adj" fmla="val 219997"/>
            </a:avLst>
          </a:prstGeom>
          <a:solidFill>
            <a:srgbClr val="FFA44F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01" y="5790843"/>
            <a:ext cx="6467594" cy="12877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621276" y="6238280"/>
            <a:ext cx="314206" cy="392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950"/>
              </a:lnSpc>
            </a:pPr>
            <a:r>
              <a:rPr lang="en-US" sz="2450" dirty="0">
                <a:solidFill>
                  <a:srgbClr val="000000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68.6%</a:t>
            </a: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  <a:p>
            <a:pPr marL="0" indent="0" algn="ctr">
              <a:lnSpc>
                <a:spcPts val="3950"/>
              </a:lnSpc>
              <a:buNone/>
            </a:pPr>
            <a:endParaRPr lang="en-US" sz="2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235775" y="6260068"/>
            <a:ext cx="3910489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改善班師比例能，提升教學效能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235775" y="6497598"/>
            <a:ext cx="3910489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1305E8D0-C66C-B568-AE2C-424B1963F905}"/>
              </a:ext>
            </a:extLst>
          </p:cNvPr>
          <p:cNvSpPr/>
          <p:nvPr/>
        </p:nvSpPr>
        <p:spPr>
          <a:xfrm>
            <a:off x="427155" y="378798"/>
            <a:ext cx="4263628" cy="532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450"/>
              </a:lnSpc>
            </a:pPr>
            <a:r>
              <a:rPr lang="en-US" sz="4800" dirty="0" err="1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教師支援需求</a:t>
            </a:r>
            <a:endParaRPr lang="en-US" sz="43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5" name="Text 12">
            <a:extLst>
              <a:ext uri="{FF2B5EF4-FFF2-40B4-BE49-F238E27FC236}">
                <a16:creationId xmlns:a16="http://schemas.microsoft.com/office/drawing/2014/main" id="{5F2D9C7B-2E9A-B86C-24C9-BCBE6F2F853C}"/>
              </a:ext>
            </a:extLst>
          </p:cNvPr>
          <p:cNvSpPr/>
          <p:nvPr/>
        </p:nvSpPr>
        <p:spPr>
          <a:xfrm>
            <a:off x="596860" y="7651424"/>
            <a:ext cx="10864313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資料來源: </a:t>
            </a:r>
            <a:r>
              <a:rPr lang="en-US" sz="14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香港青年協會青年創研庫</a:t>
            </a:r>
            <a:r>
              <a:rPr lang="en-US" sz="14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，《支援教師應對教學新挑戰》，2021年4月19日 (354名中學教師接受問卷調查)</a:t>
            </a:r>
            <a:endParaRPr lang="en-US" sz="1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B518952-4E69-F67A-4957-C0D6A5AF761E}"/>
              </a:ext>
            </a:extLst>
          </p:cNvPr>
          <p:cNvSpPr/>
          <p:nvPr/>
        </p:nvSpPr>
        <p:spPr>
          <a:xfrm>
            <a:off x="12610206" y="7733733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3333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98227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65260" y="302478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1</a:t>
            </a:r>
            <a:endParaRPr lang="en-US" sz="26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017306" y="29874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收生壓力</a:t>
            </a:r>
            <a:endParaRPr lang="en-US" sz="22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17306" y="352978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學校收生人數下降，需加強宣傳。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17306" y="397681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老師需安排參觀及體驗活動，工作量增加。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65260" y="49085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2</a:t>
            </a:r>
            <a:endParaRPr lang="en-US" sz="26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017306" y="48816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家長不合理要求</a:t>
            </a:r>
            <a:endParaRPr lang="en-US" sz="22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17306" y="542397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家長易誤解老師處理方式。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017306" y="58710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不滿時訴諸媒體，「報東張」，增加教師壓力。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50C19CCF-7AB9-57F6-8760-A408D76AC800}"/>
              </a:ext>
            </a:extLst>
          </p:cNvPr>
          <p:cNvSpPr/>
          <p:nvPr/>
        </p:nvSpPr>
        <p:spPr>
          <a:xfrm>
            <a:off x="6113734" y="86649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endParaRPr lang="en-US" sz="4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E8DA17-C49B-D954-2ED0-326E8A34ECA1}"/>
              </a:ext>
            </a:extLst>
          </p:cNvPr>
          <p:cNvSpPr/>
          <p:nvPr/>
        </p:nvSpPr>
        <p:spPr>
          <a:xfrm>
            <a:off x="12610206" y="7733733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44263F0B-084C-2504-7D4D-9079DAC0B49C}"/>
              </a:ext>
            </a:extLst>
          </p:cNvPr>
          <p:cNvSpPr/>
          <p:nvPr/>
        </p:nvSpPr>
        <p:spPr>
          <a:xfrm>
            <a:off x="6280190" y="8772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00" dirty="0" err="1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學校環境挑戰</a:t>
            </a:r>
            <a:endParaRPr lang="en-US" sz="4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772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學生問題複雜化</a:t>
            </a:r>
            <a:endParaRPr lang="en-US" sz="4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2619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7766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情緒困擾學生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1" y="3267075"/>
            <a:ext cx="34226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部分學生課堂上情緒失控，說粗話、攻擊同學或老師。老師不懂應對，感到壓力。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192619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7766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特殊教育需求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200084" y="3267075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老師需處理SEN、ADHD、ASD、ODD等問題，但缺乏相關技巧。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92275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On Call 24小時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學生透過WhatsApp聯絡，表示情緒不穩。老師需在非工作時間回覆，保持警覺。</a:t>
            </a:r>
            <a:endParaRPr lang="en-US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0AACCE-C953-9FE4-DCDC-C14D306C4D3A}"/>
              </a:ext>
            </a:extLst>
          </p:cNvPr>
          <p:cNvSpPr/>
          <p:nvPr/>
        </p:nvSpPr>
        <p:spPr>
          <a:xfrm>
            <a:off x="12610206" y="7733733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631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620351" y="2491773"/>
            <a:ext cx="7216259" cy="2308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曾有學生上課時突然情緒失控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衝出課室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跨越欄杆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準備一躍而下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。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幸得其他同學及時拉著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。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64951" y="2096333"/>
            <a:ext cx="45719" cy="2851906"/>
          </a:xfrm>
          <a:prstGeom prst="rect">
            <a:avLst/>
          </a:prstGeom>
          <a:solidFill>
            <a:srgbClr val="1B5F39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7810" y="545854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老師目擊整個過程後產生許多負面情緒及失眠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，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需轉介見臨床心理學家</a:t>
            </a: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Lora" pitchFamily="34" charset="-120"/>
              </a:rPr>
              <a:t>。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CAC978-6FEC-3156-3B94-2C9761532221}"/>
              </a:ext>
            </a:extLst>
          </p:cNvPr>
          <p:cNvSpPr/>
          <p:nvPr/>
        </p:nvSpPr>
        <p:spPr>
          <a:xfrm>
            <a:off x="12610206" y="7733733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C65BFA6B-6A2A-3E85-9549-6F6F13C1F476}"/>
              </a:ext>
            </a:extLst>
          </p:cNvPr>
          <p:cNvSpPr/>
          <p:nvPr/>
        </p:nvSpPr>
        <p:spPr>
          <a:xfrm>
            <a:off x="6280190" y="8772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dirty="0" err="1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真實案例</a:t>
            </a:r>
            <a:endParaRPr lang="en-US" sz="445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32110" y="1248683"/>
            <a:ext cx="4716899" cy="589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endParaRPr lang="en-US" sz="37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60321" y="1485662"/>
            <a:ext cx="188595" cy="1132046"/>
          </a:xfrm>
          <a:prstGeom prst="roundRect">
            <a:avLst>
              <a:gd name="adj" fmla="val 15007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37629" y="1904285"/>
            <a:ext cx="339340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認清自己希望成為怎樣的人/身份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943332" y="2759154"/>
            <a:ext cx="188595" cy="1132046"/>
          </a:xfrm>
          <a:prstGeom prst="roundRect">
            <a:avLst>
              <a:gd name="adj" fmla="val 15007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20641" y="3177777"/>
            <a:ext cx="235839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認清最適合的環境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26344" y="4032647"/>
            <a:ext cx="188595" cy="1132046"/>
          </a:xfrm>
          <a:prstGeom prst="roundRect">
            <a:avLst>
              <a:gd name="adj" fmla="val 15007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603534" y="4449952"/>
            <a:ext cx="235839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尋找同行者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509355" y="5306139"/>
            <a:ext cx="188595" cy="1132046"/>
          </a:xfrm>
          <a:prstGeom prst="roundRect">
            <a:avLst>
              <a:gd name="adj" fmla="val 15007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886545" y="5720070"/>
            <a:ext cx="235839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認清自己有選擇權</a:t>
            </a:r>
            <a:endParaRPr lang="en-US" sz="24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226344" y="6579632"/>
            <a:ext cx="188595" cy="1132046"/>
          </a:xfrm>
          <a:prstGeom prst="roundRect">
            <a:avLst>
              <a:gd name="adj" fmla="val 15007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603534" y="6998255"/>
            <a:ext cx="2358390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2C2821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放下不等於放棄</a:t>
            </a:r>
            <a:endParaRPr lang="en-US" sz="2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F2C8D95-2B54-E16F-9C1A-84E16E732F10}"/>
              </a:ext>
            </a:extLst>
          </p:cNvPr>
          <p:cNvSpPr/>
          <p:nvPr/>
        </p:nvSpPr>
        <p:spPr>
          <a:xfrm>
            <a:off x="12610206" y="7733733"/>
            <a:ext cx="1974273" cy="362904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BF8"/>
              </a:solidFill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3BBA86DC-7704-0AF5-F7B3-C669FF46A068}"/>
              </a:ext>
            </a:extLst>
          </p:cNvPr>
          <p:cNvSpPr/>
          <p:nvPr/>
        </p:nvSpPr>
        <p:spPr>
          <a:xfrm>
            <a:off x="596860" y="488281"/>
            <a:ext cx="4263628" cy="532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00"/>
              </a:lnSpc>
            </a:pPr>
            <a:r>
              <a:rPr lang="en-US" sz="4800" dirty="0" err="1">
                <a:solidFill>
                  <a:srgbClr val="233E32"/>
                </a:solidFill>
                <a:latin typeface="華康細黑體" panose="020B0309000000000000" pitchFamily="49" charset="-120"/>
                <a:ea typeface="華康細黑體" panose="020B0309000000000000" pitchFamily="49" charset="-120"/>
                <a:cs typeface="Alice" pitchFamily="34" charset="-120"/>
              </a:rPr>
              <a:t>應對策略</a:t>
            </a:r>
            <a:endParaRPr lang="en-US" sz="4800" dirty="0">
              <a:latin typeface="華康細黑體" panose="020B0309000000000000" pitchFamily="49" charset="-120"/>
              <a:ea typeface="華康細黑體" panose="020B0309000000000000" pitchFamily="49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90285B3B-90D6-25CD-5EE4-5319EF0D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27" y="0"/>
            <a:ext cx="5468173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195</Words>
  <Application>Microsoft Office PowerPoint</Application>
  <PresentationFormat>自訂</PresentationFormat>
  <Paragraphs>71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華康細黑體</vt:lpstr>
      <vt:lpstr>Arial</vt:lpstr>
      <vt:lpstr>Aptos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Siu-man Hsu</dc:creator>
  <cp:lastModifiedBy>Siu-man Hsu</cp:lastModifiedBy>
  <cp:revision>5</cp:revision>
  <dcterms:created xsi:type="dcterms:W3CDTF">2025-06-19T08:16:08Z</dcterms:created>
  <dcterms:modified xsi:type="dcterms:W3CDTF">2025-06-19T09:20:23Z</dcterms:modified>
</cp:coreProperties>
</file>